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  <p:sldId id="263" r:id="rId9"/>
    <p:sldId id="265" r:id="rId10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87" d="100"/>
          <a:sy n="87" d="100"/>
        </p:scale>
        <p:origin x="90" y="2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672244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1463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rb.gy/wx1s0o" TargetMode="Externa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-43070" y="-38100"/>
            <a:ext cx="14630400" cy="8229600"/>
          </a:xfrm>
          <a:prstGeom prst="rect">
            <a:avLst/>
          </a:prstGeom>
          <a:solidFill>
            <a:srgbClr val="0D0A2C">
              <a:alpha val="40000"/>
            </a:srgbClr>
          </a:solidFill>
          <a:ln w="13811">
            <a:solidFill>
              <a:srgbClr val="FFFFFF">
                <a:alpha val="16000"/>
              </a:srgbClr>
            </a:solidFill>
            <a:prstDash val="solid"/>
          </a:ln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336242" y="988229"/>
            <a:ext cx="5259488" cy="25202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561"/>
              </a:lnSpc>
              <a:buNone/>
            </a:pPr>
            <a:r>
              <a:rPr lang="en-US" sz="5249" dirty="0">
                <a:solidFill>
                  <a:srgbClr val="F2F0F4"/>
                </a:solidFill>
                <a:latin typeface="나눔명조OTF ExtraBold" panose="02020603020101020101" pitchFamily="18" charset="-127"/>
                <a:ea typeface="나눔명조OTF ExtraBold" panose="02020603020101020101" pitchFamily="18" charset="-127"/>
              </a:rPr>
              <a:t>Checkers </a:t>
            </a:r>
            <a:r>
              <a:rPr lang="ko-KR" altLang="en-US" sz="5249" dirty="0">
                <a:solidFill>
                  <a:srgbClr val="F2F0F4"/>
                </a:solidFill>
                <a:latin typeface="나눔명조OTF ExtraBold" panose="02020603020101020101" pitchFamily="18" charset="-127"/>
                <a:ea typeface="나눔명조OTF ExtraBold" panose="02020603020101020101" pitchFamily="18" charset="-127"/>
              </a:rPr>
              <a:t>를 통해 구현한 </a:t>
            </a:r>
            <a:endParaRPr lang="en-US" altLang="ko-KR" sz="5249" dirty="0">
              <a:solidFill>
                <a:srgbClr val="F2F0F4"/>
              </a:solidFill>
              <a:latin typeface="나눔명조OTF ExtraBold" panose="02020603020101020101" pitchFamily="18" charset="-127"/>
              <a:ea typeface="나눔명조OTF ExtraBold" panose="02020603020101020101" pitchFamily="18" charset="-127"/>
            </a:endParaRPr>
          </a:p>
          <a:p>
            <a:pPr marL="0" indent="0">
              <a:lnSpc>
                <a:spcPts val="6561"/>
              </a:lnSpc>
              <a:buNone/>
            </a:pPr>
            <a:r>
              <a:rPr lang="en-US" altLang="ko-KR" sz="5249" dirty="0" err="1">
                <a:solidFill>
                  <a:srgbClr val="F2F0F4"/>
                </a:solidFill>
                <a:latin typeface="나눔명조OTF ExtraBold" panose="02020603020101020101" pitchFamily="18" charset="-127"/>
                <a:ea typeface="나눔명조OTF ExtraBold" panose="02020603020101020101" pitchFamily="18" charset="-127"/>
              </a:rPr>
              <a:t>MinMax</a:t>
            </a:r>
            <a:endParaRPr lang="en-US" sz="5249" dirty="0">
              <a:latin typeface="나눔명조OTF ExtraBold" panose="02020603020101020101" pitchFamily="18" charset="-127"/>
              <a:ea typeface="나눔명조OTF ExtraBold" panose="02020603020101020101" pitchFamily="18" charset="-127"/>
            </a:endParaRPr>
          </a:p>
        </p:txBody>
      </p:sp>
      <p:sp>
        <p:nvSpPr>
          <p:cNvPr id="6" name="Text 2"/>
          <p:cNvSpPr/>
          <p:nvPr/>
        </p:nvSpPr>
        <p:spPr>
          <a:xfrm>
            <a:off x="415755" y="3391951"/>
            <a:ext cx="747760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7" name="Shape 3"/>
          <p:cNvSpPr/>
          <p:nvPr/>
        </p:nvSpPr>
        <p:spPr>
          <a:xfrm>
            <a:off x="833199" y="5000625"/>
            <a:ext cx="355402" cy="355402"/>
          </a:xfrm>
          <a:prstGeom prst="roundRect">
            <a:avLst>
              <a:gd name="adj" fmla="val 25726039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0819" y="5008245"/>
            <a:ext cx="340162" cy="340162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1299686" y="4983956"/>
            <a:ext cx="2148840" cy="3888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62"/>
              </a:lnSpc>
              <a:buNone/>
            </a:pPr>
            <a:r>
              <a:rPr lang="en-US" altLang="ko-KR" sz="2187" b="1" dirty="0">
                <a:solidFill>
                  <a:srgbClr val="DCD7E5"/>
                </a:solidFill>
                <a:latin typeface="Heebo" pitchFamily="34" charset="0"/>
              </a:rPr>
              <a:t>2023_</a:t>
            </a:r>
            <a:r>
              <a:rPr lang="ko-KR" altLang="en-US" sz="2187" b="1" dirty="0">
                <a:solidFill>
                  <a:srgbClr val="DCD7E5"/>
                </a:solidFill>
                <a:latin typeface="Heebo" pitchFamily="34" charset="0"/>
              </a:rPr>
              <a:t>임주원</a:t>
            </a:r>
            <a:endParaRPr lang="en-US" sz="2187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-19764" y="26194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 w="12383">
            <a:solidFill>
              <a:srgbClr val="FFFFFF">
                <a:alpha val="16000"/>
              </a:srgbClr>
            </a:solidFill>
            <a:prstDash val="solid"/>
          </a:ln>
        </p:spPr>
        <p:txBody>
          <a:bodyPr/>
          <a:lstStyle/>
          <a:p>
            <a:endParaRPr lang="ko-KR" altLang="en-US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4790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604968" y="3025616"/>
            <a:ext cx="4960620" cy="61972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880"/>
              </a:lnSpc>
              <a:buNone/>
            </a:pPr>
            <a:r>
              <a:rPr lang="en-US" sz="3904" dirty="0">
                <a:solidFill>
                  <a:srgbClr val="F2F0F4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Montserrat" pitchFamily="34" charset="-120"/>
              </a:rPr>
              <a:t>프로그램 만들게 된 계기</a:t>
            </a:r>
            <a:endParaRPr lang="en-US" sz="3904" dirty="0"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sp>
        <p:nvSpPr>
          <p:cNvPr id="6" name="Shape 2"/>
          <p:cNvSpPr/>
          <p:nvPr/>
        </p:nvSpPr>
        <p:spPr>
          <a:xfrm>
            <a:off x="7295436" y="3942757"/>
            <a:ext cx="69294" cy="3124072"/>
          </a:xfrm>
          <a:prstGeom prst="rect">
            <a:avLst/>
          </a:prstGeom>
          <a:solidFill>
            <a:srgbClr val="481782"/>
          </a:solidFill>
          <a:ln/>
        </p:spPr>
      </p:sp>
      <p:sp>
        <p:nvSpPr>
          <p:cNvPr id="7" name="Shape 3"/>
          <p:cNvSpPr/>
          <p:nvPr/>
        </p:nvSpPr>
        <p:spPr>
          <a:xfrm>
            <a:off x="7538264" y="4300835"/>
            <a:ext cx="694134" cy="39648"/>
          </a:xfrm>
          <a:prstGeom prst="rect">
            <a:avLst/>
          </a:prstGeom>
          <a:solidFill>
            <a:srgbClr val="481782"/>
          </a:solidFill>
          <a:ln/>
        </p:spPr>
      </p:sp>
      <p:sp>
        <p:nvSpPr>
          <p:cNvPr id="8" name="Shape 4"/>
          <p:cNvSpPr/>
          <p:nvPr/>
        </p:nvSpPr>
        <p:spPr>
          <a:xfrm>
            <a:off x="7092136" y="4097655"/>
            <a:ext cx="446127" cy="446127"/>
          </a:xfrm>
          <a:prstGeom prst="roundRect">
            <a:avLst>
              <a:gd name="adj" fmla="val 20005"/>
            </a:avLst>
          </a:prstGeom>
          <a:solidFill>
            <a:srgbClr val="3C136D"/>
          </a:solidFill>
          <a:ln w="12383">
            <a:solidFill>
              <a:srgbClr val="481782"/>
            </a:solidFill>
            <a:prstDash val="solid"/>
          </a:ln>
        </p:spPr>
      </p:sp>
      <p:sp>
        <p:nvSpPr>
          <p:cNvPr id="9" name="Text 5"/>
          <p:cNvSpPr/>
          <p:nvPr/>
        </p:nvSpPr>
        <p:spPr>
          <a:xfrm>
            <a:off x="7261800" y="4134803"/>
            <a:ext cx="106680" cy="37183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28"/>
              </a:lnSpc>
              <a:buNone/>
            </a:pPr>
            <a:r>
              <a:rPr lang="en-US" sz="2342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2342" dirty="0"/>
          </a:p>
        </p:txBody>
      </p:sp>
      <p:sp>
        <p:nvSpPr>
          <p:cNvPr id="10" name="Text 6"/>
          <p:cNvSpPr/>
          <p:nvPr/>
        </p:nvSpPr>
        <p:spPr>
          <a:xfrm>
            <a:off x="8405932" y="4140994"/>
            <a:ext cx="1983224" cy="30980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40"/>
              </a:lnSpc>
              <a:buNone/>
            </a:pPr>
            <a:r>
              <a:rPr lang="en-US" sz="1952" dirty="0">
                <a:solidFill>
                  <a:srgbClr val="DCD7E5"/>
                </a:solidFill>
                <a:latin typeface="나눔명조OTF ExtraBold" panose="02020603020101020101" pitchFamily="18" charset="-127"/>
                <a:ea typeface="나눔명조OTF ExtraBold" panose="02020603020101020101" pitchFamily="18" charset="-127"/>
                <a:cs typeface="Montserrat" pitchFamily="34" charset="-120"/>
              </a:rPr>
              <a:t>문제 인식</a:t>
            </a:r>
            <a:endParaRPr lang="en-US" sz="1952" dirty="0">
              <a:latin typeface="나눔명조OTF ExtraBold" panose="02020603020101020101" pitchFamily="18" charset="-127"/>
              <a:ea typeface="나눔명조OTF ExtraBold" panose="02020603020101020101" pitchFamily="18" charset="-127"/>
            </a:endParaRPr>
          </a:p>
        </p:txBody>
      </p:sp>
      <p:sp>
        <p:nvSpPr>
          <p:cNvPr id="11" name="Text 7"/>
          <p:cNvSpPr/>
          <p:nvPr/>
        </p:nvSpPr>
        <p:spPr>
          <a:xfrm>
            <a:off x="8405932" y="4649033"/>
            <a:ext cx="3619500" cy="6346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499"/>
              </a:lnSpc>
              <a:buNone/>
            </a:pPr>
            <a:r>
              <a:rPr lang="ko-KR" altLang="en-US" sz="1562" dirty="0">
                <a:solidFill>
                  <a:srgbClr val="DCD7E5"/>
                </a:solidFill>
                <a:latin typeface="바탕" panose="02030600000101010101" pitchFamily="18" charset="-127"/>
                <a:ea typeface="바탕" panose="02030600000101010101" pitchFamily="18" charset="-127"/>
                <a:cs typeface="Heebo" pitchFamily="34" charset="-120"/>
              </a:rPr>
              <a:t>할</a:t>
            </a:r>
            <a:r>
              <a:rPr lang="en-US" altLang="ko-KR" sz="1562" dirty="0">
                <a:solidFill>
                  <a:srgbClr val="DCD7E5"/>
                </a:solidFill>
                <a:latin typeface="바탕" panose="02030600000101010101" pitchFamily="18" charset="-127"/>
                <a:ea typeface="바탕" panose="02030600000101010101" pitchFamily="18" charset="-127"/>
                <a:cs typeface="Heebo" pitchFamily="34" charset="-120"/>
              </a:rPr>
              <a:t> </a:t>
            </a:r>
            <a:r>
              <a:rPr lang="ko-KR" altLang="en-US" sz="1562" dirty="0">
                <a:solidFill>
                  <a:srgbClr val="DCD7E5"/>
                </a:solidFill>
                <a:latin typeface="바탕" panose="02030600000101010101" pitchFamily="18" charset="-127"/>
                <a:ea typeface="바탕" panose="02030600000101010101" pitchFamily="18" charset="-127"/>
                <a:cs typeface="Heebo" pitchFamily="34" charset="-120"/>
              </a:rPr>
              <a:t>만한 보드게임이 없었다</a:t>
            </a:r>
            <a:r>
              <a:rPr lang="en-US" altLang="ko-KR" sz="1562" dirty="0">
                <a:solidFill>
                  <a:srgbClr val="DCD7E5"/>
                </a:solidFill>
                <a:latin typeface="바탕" panose="02030600000101010101" pitchFamily="18" charset="-127"/>
                <a:ea typeface="바탕" panose="02030600000101010101" pitchFamily="18" charset="-127"/>
                <a:cs typeface="Heebo" pitchFamily="34" charset="-120"/>
              </a:rPr>
              <a:t>. </a:t>
            </a:r>
            <a:r>
              <a:rPr lang="ko-KR" altLang="en-US" sz="1562" dirty="0">
                <a:solidFill>
                  <a:srgbClr val="DCD7E5"/>
                </a:solidFill>
                <a:latin typeface="바탕" panose="02030600000101010101" pitchFamily="18" charset="-127"/>
                <a:ea typeface="바탕" panose="02030600000101010101" pitchFamily="18" charset="-127"/>
                <a:cs typeface="Heebo" pitchFamily="34" charset="-120"/>
              </a:rPr>
              <a:t>그리고</a:t>
            </a:r>
            <a:r>
              <a:rPr lang="en-US" altLang="ko-KR" sz="1562" dirty="0">
                <a:solidFill>
                  <a:srgbClr val="DCD7E5"/>
                </a:solidFill>
                <a:latin typeface="바탕" panose="02030600000101010101" pitchFamily="18" charset="-127"/>
                <a:ea typeface="바탕" panose="02030600000101010101" pitchFamily="18" charset="-127"/>
                <a:cs typeface="Heebo" pitchFamily="34" charset="-120"/>
              </a:rPr>
              <a:t>, </a:t>
            </a:r>
            <a:r>
              <a:rPr lang="ko-KR" altLang="en-US" sz="1562" dirty="0">
                <a:solidFill>
                  <a:srgbClr val="DCD7E5"/>
                </a:solidFill>
                <a:latin typeface="바탕" panose="02030600000101010101" pitchFamily="18" charset="-127"/>
                <a:ea typeface="바탕" panose="02030600000101010101" pitchFamily="18" charset="-127"/>
                <a:cs typeface="Heebo" pitchFamily="34" charset="-120"/>
              </a:rPr>
              <a:t>수업시간에 배운 </a:t>
            </a:r>
            <a:r>
              <a:rPr lang="en-US" altLang="ko-KR" sz="1562" dirty="0" err="1">
                <a:solidFill>
                  <a:srgbClr val="DCD7E5"/>
                </a:solidFill>
                <a:latin typeface="바탕" panose="02030600000101010101" pitchFamily="18" charset="-127"/>
                <a:ea typeface="바탕" panose="02030600000101010101" pitchFamily="18" charset="-127"/>
                <a:cs typeface="Heebo" pitchFamily="34" charset="-120"/>
              </a:rPr>
              <a:t>MinMax</a:t>
            </a:r>
            <a:r>
              <a:rPr lang="en-US" altLang="ko-KR" sz="1562" dirty="0">
                <a:solidFill>
                  <a:srgbClr val="DCD7E5"/>
                </a:solidFill>
                <a:latin typeface="바탕" panose="02030600000101010101" pitchFamily="18" charset="-127"/>
                <a:ea typeface="바탕" panose="02030600000101010101" pitchFamily="18" charset="-127"/>
                <a:cs typeface="Heebo" pitchFamily="34" charset="-120"/>
              </a:rPr>
              <a:t> </a:t>
            </a:r>
            <a:r>
              <a:rPr lang="ko-KR" altLang="en-US" sz="1562" dirty="0">
                <a:solidFill>
                  <a:srgbClr val="DCD7E5"/>
                </a:solidFill>
                <a:latin typeface="바탕" panose="02030600000101010101" pitchFamily="18" charset="-127"/>
                <a:ea typeface="바탕" panose="02030600000101010101" pitchFamily="18" charset="-127"/>
                <a:cs typeface="Heebo" pitchFamily="34" charset="-120"/>
              </a:rPr>
              <a:t>알고리즘을 적용하여 </a:t>
            </a:r>
            <a:r>
              <a:rPr lang="en-US" altLang="ko-KR" sz="1562" dirty="0">
                <a:solidFill>
                  <a:srgbClr val="DCD7E5"/>
                </a:solidFill>
                <a:latin typeface="바탕" panose="02030600000101010101" pitchFamily="18" charset="-127"/>
                <a:ea typeface="바탕" panose="02030600000101010101" pitchFamily="18" charset="-127"/>
                <a:cs typeface="Heebo" pitchFamily="34" charset="-120"/>
              </a:rPr>
              <a:t>AI</a:t>
            </a:r>
            <a:r>
              <a:rPr lang="ko-KR" altLang="en-US" sz="1562" dirty="0">
                <a:solidFill>
                  <a:srgbClr val="DCD7E5"/>
                </a:solidFill>
                <a:latin typeface="바탕" panose="02030600000101010101" pitchFamily="18" charset="-127"/>
                <a:ea typeface="바탕" panose="02030600000101010101" pitchFamily="18" charset="-127"/>
                <a:cs typeface="Heebo" pitchFamily="34" charset="-120"/>
              </a:rPr>
              <a:t>와 대결해보고 싶었다</a:t>
            </a:r>
            <a:r>
              <a:rPr lang="en-US" altLang="ko-KR" sz="1562" dirty="0">
                <a:solidFill>
                  <a:srgbClr val="DCD7E5"/>
                </a:solidFill>
                <a:latin typeface="바탕" panose="02030600000101010101" pitchFamily="18" charset="-127"/>
                <a:ea typeface="바탕" panose="02030600000101010101" pitchFamily="18" charset="-127"/>
                <a:cs typeface="Heebo" pitchFamily="34" charset="-120"/>
              </a:rPr>
              <a:t>.</a:t>
            </a:r>
            <a:endParaRPr lang="en-US" sz="1562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12" name="Shape 8"/>
          <p:cNvSpPr/>
          <p:nvPr/>
        </p:nvSpPr>
        <p:spPr>
          <a:xfrm>
            <a:off x="6378238" y="6723845"/>
            <a:ext cx="694134" cy="39648"/>
          </a:xfrm>
          <a:prstGeom prst="rect">
            <a:avLst/>
          </a:prstGeom>
          <a:solidFill>
            <a:srgbClr val="481782"/>
          </a:solidFill>
          <a:ln/>
        </p:spPr>
      </p:sp>
      <p:sp>
        <p:nvSpPr>
          <p:cNvPr id="13" name="Shape 9"/>
          <p:cNvSpPr/>
          <p:nvPr/>
        </p:nvSpPr>
        <p:spPr>
          <a:xfrm>
            <a:off x="7072372" y="6500782"/>
            <a:ext cx="446127" cy="446127"/>
          </a:xfrm>
          <a:prstGeom prst="roundRect">
            <a:avLst>
              <a:gd name="adj" fmla="val 20005"/>
            </a:avLst>
          </a:prstGeom>
          <a:solidFill>
            <a:srgbClr val="3C136D"/>
          </a:solidFill>
          <a:ln w="12383">
            <a:solidFill>
              <a:srgbClr val="481782"/>
            </a:solidFill>
            <a:prstDash val="solid"/>
          </a:ln>
        </p:spPr>
      </p:sp>
      <p:sp>
        <p:nvSpPr>
          <p:cNvPr id="14" name="Text 10"/>
          <p:cNvSpPr/>
          <p:nvPr/>
        </p:nvSpPr>
        <p:spPr>
          <a:xfrm>
            <a:off x="7211616" y="6500782"/>
            <a:ext cx="167640" cy="37183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28"/>
              </a:lnSpc>
              <a:buNone/>
            </a:pPr>
            <a:r>
              <a:rPr lang="en-US" sz="2342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2342" dirty="0"/>
          </a:p>
        </p:txBody>
      </p:sp>
      <p:sp>
        <p:nvSpPr>
          <p:cNvPr id="15" name="Text 11"/>
          <p:cNvSpPr/>
          <p:nvPr/>
        </p:nvSpPr>
        <p:spPr>
          <a:xfrm>
            <a:off x="4253154" y="6531797"/>
            <a:ext cx="1983224" cy="30980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>
              <a:lnSpc>
                <a:spcPts val="2440"/>
              </a:lnSpc>
              <a:buNone/>
            </a:pPr>
            <a:r>
              <a:rPr lang="ko-KR" altLang="en-US" sz="1952" dirty="0">
                <a:solidFill>
                  <a:srgbClr val="DCD7E5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  <a:cs typeface="Montserrat" pitchFamily="34" charset="-120"/>
              </a:rPr>
              <a:t>제작의 필요성</a:t>
            </a:r>
            <a:endParaRPr lang="en-US" sz="1952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16" name="Text 12"/>
          <p:cNvSpPr/>
          <p:nvPr/>
        </p:nvSpPr>
        <p:spPr>
          <a:xfrm>
            <a:off x="2634734" y="6929319"/>
            <a:ext cx="3619500" cy="9519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r">
              <a:lnSpc>
                <a:spcPts val="2499"/>
              </a:lnSpc>
              <a:buNone/>
            </a:pPr>
            <a:r>
              <a:rPr lang="ko-KR" altLang="en-US" sz="1562" dirty="0">
                <a:solidFill>
                  <a:srgbClr val="DCD7E5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나는 내 즐거움을 위해 이 게임을 </a:t>
            </a:r>
            <a:r>
              <a:rPr lang="ko-KR" altLang="en-US" sz="1562" dirty="0" err="1">
                <a:solidFill>
                  <a:srgbClr val="DCD7E5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만들어야겠다고</a:t>
            </a:r>
            <a:r>
              <a:rPr lang="ko-KR" altLang="en-US" sz="1562" dirty="0">
                <a:solidFill>
                  <a:srgbClr val="DCD7E5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 생각했다</a:t>
            </a:r>
            <a:endParaRPr lang="en-US" sz="1562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19" name="Text 15"/>
          <p:cNvSpPr/>
          <p:nvPr/>
        </p:nvSpPr>
        <p:spPr>
          <a:xfrm>
            <a:off x="7231320" y="6132443"/>
            <a:ext cx="103758" cy="39289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28"/>
              </a:lnSpc>
              <a:buNone/>
            </a:pPr>
            <a:endParaRPr lang="en-US" sz="2342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chemeClr val="bg1"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45000"/>
            </a:srgbClr>
          </a:solidFill>
          <a:ln w="13811">
            <a:solidFill>
              <a:srgbClr val="FFFFFF">
                <a:alpha val="16000"/>
              </a:srgbClr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2037993" y="2715220"/>
            <a:ext cx="553974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2F0F4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  <a:cs typeface="Montserrat" pitchFamily="34" charset="-120"/>
              </a:rPr>
              <a:t>사용한 언어 및 알고리즘</a:t>
            </a:r>
            <a:endParaRPr lang="en-US" sz="4374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5" name="Text 2"/>
          <p:cNvSpPr/>
          <p:nvPr/>
        </p:nvSpPr>
        <p:spPr>
          <a:xfrm>
            <a:off x="2037993" y="3965019"/>
            <a:ext cx="2666286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281"/>
              </a:lnSpc>
              <a:buNone/>
            </a:pPr>
            <a:r>
              <a:rPr lang="en-US" sz="2624" dirty="0">
                <a:solidFill>
                  <a:srgbClr val="F2F0F4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Montserrat" pitchFamily="34" charset="-120"/>
              </a:rPr>
              <a:t>프로그래밍 언어</a:t>
            </a:r>
            <a:endParaRPr lang="en-US" sz="2624" dirty="0"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sp>
        <p:nvSpPr>
          <p:cNvPr id="6" name="Text 3"/>
          <p:cNvSpPr/>
          <p:nvPr/>
        </p:nvSpPr>
        <p:spPr>
          <a:xfrm>
            <a:off x="2037993" y="4603671"/>
            <a:ext cx="500622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메인 언어로는 Python을 사용하여 개발하였습니다.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593806" y="3965019"/>
            <a:ext cx="2666286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281"/>
              </a:lnSpc>
              <a:buNone/>
            </a:pPr>
            <a:r>
              <a:rPr lang="en-US" sz="2624" dirty="0">
                <a:solidFill>
                  <a:srgbClr val="F2F0F4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Montserrat" pitchFamily="34" charset="-120"/>
              </a:rPr>
              <a:t>알고리즘</a:t>
            </a:r>
            <a:endParaRPr lang="en-US" sz="2624" dirty="0"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sp>
        <p:nvSpPr>
          <p:cNvPr id="8" name="Text 5"/>
          <p:cNvSpPr/>
          <p:nvPr/>
        </p:nvSpPr>
        <p:spPr>
          <a:xfrm>
            <a:off x="7593806" y="4603671"/>
            <a:ext cx="500622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ko-KR" alt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경우의 수가 매우 적은 이 보드게임에선 </a:t>
            </a:r>
            <a:r>
              <a:rPr lang="en-US" altLang="ko-KR" sz="1750" dirty="0" err="1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MinMax</a:t>
            </a:r>
            <a:r>
              <a:rPr lang="en-US" altLang="ko-KR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 </a:t>
            </a:r>
            <a:r>
              <a:rPr lang="ko-KR" alt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알고리즘이 적합하다 판단하여 이를 사용하였습니다</a:t>
            </a:r>
            <a:r>
              <a:rPr lang="en-US" altLang="ko-KR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CB43CB63-4B70-4E33-8ADF-BC808CF295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83868"/>
            <a:ext cx="14630400" cy="8229599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3962602" y="1102797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코드_1</a:t>
            </a:r>
            <a:endParaRPr lang="en-US" sz="4374" dirty="0"/>
          </a:p>
        </p:txBody>
      </p:sp>
      <p:sp>
        <p:nvSpPr>
          <p:cNvPr id="8" name="Shape 4"/>
          <p:cNvSpPr/>
          <p:nvPr/>
        </p:nvSpPr>
        <p:spPr>
          <a:xfrm>
            <a:off x="6760273" y="1066900"/>
            <a:ext cx="44410" cy="1460540"/>
          </a:xfrm>
          <a:prstGeom prst="rect">
            <a:avLst/>
          </a:prstGeom>
          <a:solidFill>
            <a:srgbClr val="581CA0"/>
          </a:solidFill>
          <a:ln/>
        </p:spPr>
      </p:sp>
      <p:sp>
        <p:nvSpPr>
          <p:cNvPr id="6" name="Text 2"/>
          <p:cNvSpPr/>
          <p:nvPr/>
        </p:nvSpPr>
        <p:spPr>
          <a:xfrm>
            <a:off x="7111482" y="1264068"/>
            <a:ext cx="7144345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ko-KR" altLang="en-US" sz="1750" dirty="0">
                <a:solidFill>
                  <a:srgbClr val="DCD7E5"/>
                </a:solidFill>
                <a:latin typeface="바탕" panose="02030600000101010101" pitchFamily="18" charset="-127"/>
                <a:ea typeface="바탕" panose="02030600000101010101" pitchFamily="18" charset="-127"/>
                <a:cs typeface="Heebo" pitchFamily="34" charset="-120"/>
              </a:rPr>
              <a:t>다음은 </a:t>
            </a:r>
            <a:r>
              <a:rPr lang="en-US" altLang="ko-KR" sz="1750" dirty="0">
                <a:solidFill>
                  <a:srgbClr val="DCD7E5"/>
                </a:solidFill>
                <a:latin typeface="바탕" panose="02030600000101010101" pitchFamily="18" charset="-127"/>
                <a:ea typeface="바탕" panose="02030600000101010101" pitchFamily="18" charset="-127"/>
                <a:cs typeface="Heebo" pitchFamily="34" charset="-120"/>
              </a:rPr>
              <a:t>main.py</a:t>
            </a:r>
            <a:r>
              <a:rPr lang="ko-KR" altLang="en-US" sz="1750" dirty="0">
                <a:solidFill>
                  <a:srgbClr val="DCD7E5"/>
                </a:solidFill>
                <a:latin typeface="바탕" panose="02030600000101010101" pitchFamily="18" charset="-127"/>
                <a:ea typeface="바탕" panose="02030600000101010101" pitchFamily="18" charset="-127"/>
                <a:cs typeface="Heebo" pitchFamily="34" charset="-120"/>
              </a:rPr>
              <a:t>의 게임 루프입니다</a:t>
            </a:r>
            <a:r>
              <a:rPr lang="en-US" altLang="ko-KR" sz="1750" dirty="0">
                <a:solidFill>
                  <a:srgbClr val="DCD7E5"/>
                </a:solidFill>
                <a:latin typeface="바탕" panose="02030600000101010101" pitchFamily="18" charset="-127"/>
                <a:ea typeface="바탕" panose="02030600000101010101" pitchFamily="18" charset="-127"/>
                <a:cs typeface="Heebo" pitchFamily="34" charset="-120"/>
              </a:rPr>
              <a:t>.</a:t>
            </a:r>
          </a:p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Ai</a:t>
            </a:r>
            <a:r>
              <a:rPr lang="ko-KR" altLang="en-US" sz="1750" dirty="0">
                <a:solidFill>
                  <a:srgbClr val="DCD7E5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가 사용할 알고리즘을 정하고</a:t>
            </a:r>
            <a:r>
              <a:rPr lang="en-US" altLang="ko-KR" sz="1750" dirty="0">
                <a:solidFill>
                  <a:srgbClr val="DCD7E5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, </a:t>
            </a:r>
            <a:r>
              <a:rPr lang="en-US" altLang="ko-KR" sz="1750" dirty="0" err="1">
                <a:solidFill>
                  <a:srgbClr val="DCD7E5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pvp</a:t>
            </a:r>
            <a:r>
              <a:rPr lang="ko-KR" altLang="en-US" sz="1750" dirty="0">
                <a:solidFill>
                  <a:srgbClr val="DCD7E5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ㅡ</a:t>
            </a:r>
            <a:r>
              <a:rPr lang="en-US" altLang="ko-KR" sz="1750" dirty="0">
                <a:solidFill>
                  <a:srgbClr val="DCD7E5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player versus player,</a:t>
            </a:r>
          </a:p>
          <a:p>
            <a:pPr marL="0" indent="0">
              <a:lnSpc>
                <a:spcPts val="2799"/>
              </a:lnSpc>
              <a:buNone/>
            </a:pPr>
            <a:r>
              <a:rPr lang="en-US" altLang="ko-KR" sz="1750" dirty="0" err="1">
                <a:solidFill>
                  <a:srgbClr val="DCD7E5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Pva</a:t>
            </a:r>
            <a:r>
              <a:rPr lang="ko-KR" altLang="en-US" sz="1750" dirty="0" err="1">
                <a:solidFill>
                  <a:srgbClr val="DCD7E5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ㅡ</a:t>
            </a:r>
            <a:r>
              <a:rPr lang="en-US" altLang="ko-KR" sz="1750" dirty="0">
                <a:solidFill>
                  <a:srgbClr val="DCD7E5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player versus ai, ava</a:t>
            </a:r>
            <a:r>
              <a:rPr lang="ko-KR" altLang="en-US" sz="1750" dirty="0" err="1">
                <a:solidFill>
                  <a:srgbClr val="DCD7E5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ㅡ</a:t>
            </a:r>
            <a:r>
              <a:rPr lang="en-US" altLang="ko-KR" sz="1750" dirty="0">
                <a:solidFill>
                  <a:srgbClr val="DCD7E5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ai versus ai </a:t>
            </a:r>
            <a:r>
              <a:rPr lang="ko-KR" altLang="en-US" sz="1750" dirty="0">
                <a:solidFill>
                  <a:srgbClr val="DCD7E5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대결 모드를 정합니다</a:t>
            </a:r>
            <a:r>
              <a:rPr lang="en-US" altLang="ko-KR" sz="1750" dirty="0">
                <a:solidFill>
                  <a:srgbClr val="DCD7E5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blipFill dpi="0" rotWithShape="1">
            <a:blip r:embed="rId4">
              <a:alphaModFix amt="72000"/>
            </a:blip>
            <a:srcRect/>
            <a:stretch>
              <a:fillRect/>
            </a:stretch>
          </a:blipFill>
          <a:ln w="13811">
            <a:solidFill>
              <a:srgbClr val="FFFFFF">
                <a:alpha val="19000"/>
              </a:srgbClr>
            </a:solidFill>
            <a:prstDash val="solid"/>
          </a:ln>
          <a:effectLst>
            <a:glow rad="127000">
              <a:schemeClr val="accent1">
                <a:alpha val="0"/>
              </a:schemeClr>
            </a:glow>
          </a:effectLst>
        </p:spPr>
      </p:sp>
      <p:sp>
        <p:nvSpPr>
          <p:cNvPr id="4" name="Text 1"/>
          <p:cNvSpPr/>
          <p:nvPr/>
        </p:nvSpPr>
        <p:spPr>
          <a:xfrm>
            <a:off x="6356605" y="381950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2F0F4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코드_2</a:t>
            </a:r>
            <a:endParaRPr lang="en-US" sz="4374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7" name="Text 3"/>
          <p:cNvSpPr/>
          <p:nvPr/>
        </p:nvSpPr>
        <p:spPr>
          <a:xfrm>
            <a:off x="8357153" y="704103"/>
            <a:ext cx="8010980" cy="150629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ko-KR" altLang="en-US" sz="1750" dirty="0">
                <a:solidFill>
                  <a:srgbClr val="DCD7E5"/>
                </a:solidFill>
                <a:latin typeface="바탕" panose="02030600000101010101" pitchFamily="18" charset="-127"/>
                <a:ea typeface="바탕" panose="02030600000101010101" pitchFamily="18" charset="-127"/>
                <a:cs typeface="Heebo" pitchFamily="34" charset="-120"/>
              </a:rPr>
              <a:t>다음 코드는 이벤트 처리를 담당하는 부분입니다</a:t>
            </a:r>
            <a:r>
              <a:rPr lang="en-US" altLang="ko-KR" sz="1750" dirty="0">
                <a:solidFill>
                  <a:srgbClr val="DCD7E5"/>
                </a:solidFill>
                <a:latin typeface="바탕" panose="02030600000101010101" pitchFamily="18" charset="-127"/>
                <a:ea typeface="바탕" panose="02030600000101010101" pitchFamily="18" charset="-127"/>
                <a:cs typeface="Heebo" pitchFamily="34" charset="-120"/>
              </a:rPr>
              <a:t>.</a:t>
            </a:r>
          </a:p>
          <a:p>
            <a:pPr marL="0" indent="0" algn="l">
              <a:lnSpc>
                <a:spcPts val="2799"/>
              </a:lnSpc>
              <a:buNone/>
            </a:pPr>
            <a:endParaRPr lang="en-US" sz="1750" dirty="0">
              <a:solidFill>
                <a:srgbClr val="DCD7E5"/>
              </a:solidFill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pPr marL="0" indent="0" algn="l">
              <a:lnSpc>
                <a:spcPts val="2799"/>
              </a:lnSpc>
              <a:buNone/>
            </a:pPr>
            <a:r>
              <a:rPr lang="ko-KR" altLang="en-US" sz="1750" dirty="0">
                <a:solidFill>
                  <a:srgbClr val="DCD7E5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간단히 요약하자면</a:t>
            </a:r>
            <a:r>
              <a:rPr lang="en-US" altLang="ko-KR" sz="1750" dirty="0">
                <a:solidFill>
                  <a:srgbClr val="DCD7E5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,</a:t>
            </a:r>
          </a:p>
          <a:p>
            <a:pPr marL="0" indent="0" algn="l">
              <a:lnSpc>
                <a:spcPts val="2799"/>
              </a:lnSpc>
              <a:buNone/>
            </a:pPr>
            <a:r>
              <a:rPr lang="ko-KR" altLang="en-US" sz="1750" dirty="0">
                <a:solidFill>
                  <a:srgbClr val="DCD7E5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종료 조건</a:t>
            </a:r>
            <a:r>
              <a:rPr lang="en-US" altLang="ko-KR" sz="1750" dirty="0">
                <a:solidFill>
                  <a:srgbClr val="DCD7E5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, </a:t>
            </a:r>
            <a:r>
              <a:rPr lang="ko-KR" altLang="en-US" sz="1750" dirty="0">
                <a:solidFill>
                  <a:srgbClr val="DCD7E5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일시 중지 조건 그리고</a:t>
            </a:r>
            <a:endParaRPr lang="en-US" altLang="ko-KR" sz="1750" dirty="0">
              <a:solidFill>
                <a:srgbClr val="DCD7E5"/>
              </a:solidFill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pPr marL="0" indent="0" algn="l">
              <a:lnSpc>
                <a:spcPts val="2799"/>
              </a:lnSpc>
              <a:buNone/>
            </a:pPr>
            <a:r>
              <a:rPr lang="ko-KR" altLang="en-US" sz="1750" dirty="0">
                <a:solidFill>
                  <a:srgbClr val="DCD7E5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마우스 입력이 인식되는 범위</a:t>
            </a:r>
            <a:r>
              <a:rPr lang="en-US" altLang="ko-KR" sz="1750" dirty="0">
                <a:solidFill>
                  <a:srgbClr val="DCD7E5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(</a:t>
            </a:r>
            <a:r>
              <a:rPr lang="ko-KR" altLang="en-US" sz="1750" dirty="0">
                <a:solidFill>
                  <a:srgbClr val="DCD7E5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가능한 수</a:t>
            </a:r>
            <a:r>
              <a:rPr lang="en-US" altLang="ko-KR" sz="1750" dirty="0">
                <a:solidFill>
                  <a:srgbClr val="DCD7E5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)</a:t>
            </a:r>
            <a:r>
              <a:rPr lang="ko-KR" altLang="en-US" sz="1750" dirty="0">
                <a:solidFill>
                  <a:srgbClr val="DCD7E5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입니다</a:t>
            </a:r>
            <a:r>
              <a:rPr lang="en-US" altLang="ko-KR" sz="1750" dirty="0">
                <a:solidFill>
                  <a:srgbClr val="DCD7E5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.</a:t>
            </a:r>
            <a:endParaRPr lang="en-US" sz="1750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-27542"/>
            <a:ext cx="14630400" cy="8229600"/>
          </a:xfrm>
          <a:prstGeom prst="rect">
            <a:avLst/>
          </a:prstGeom>
          <a:blipFill dpi="0" rotWithShape="1">
            <a:blip r:embed="rId4">
              <a:alphaModFix amt="72000"/>
            </a:blip>
            <a:srcRect/>
            <a:stretch>
              <a:fillRect/>
            </a:stretch>
          </a:blipFill>
          <a:ln w="13811">
            <a:solidFill>
              <a:srgbClr val="FFFFFF">
                <a:alpha val="16000"/>
              </a:srgbClr>
            </a:solidFill>
            <a:prstDash val="solid"/>
          </a:ln>
          <a:effectLst>
            <a:outerShdw blurRad="50800" dist="50800" dir="5400000" algn="ctr" rotWithShape="0">
              <a:srgbClr val="000000"/>
            </a:outerShdw>
          </a:effectLst>
        </p:spPr>
      </p:sp>
      <p:sp>
        <p:nvSpPr>
          <p:cNvPr id="4" name="Text 1"/>
          <p:cNvSpPr/>
          <p:nvPr/>
        </p:nvSpPr>
        <p:spPr>
          <a:xfrm>
            <a:off x="6095643" y="81439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 err="1">
                <a:solidFill>
                  <a:srgbClr val="F2F0F4"/>
                </a:solidFill>
                <a:latin typeface="나눔명조OTF ExtraBold" panose="02020603020101020101" pitchFamily="18" charset="-127"/>
                <a:ea typeface="나눔명조OTF ExtraBold" panose="02020603020101020101" pitchFamily="18" charset="-127"/>
                <a:cs typeface="Montserrat" pitchFamily="34" charset="-120"/>
              </a:rPr>
              <a:t>핵심코드</a:t>
            </a:r>
            <a:endParaRPr lang="en-US" sz="4374" dirty="0">
              <a:latin typeface="나눔명조OTF ExtraBold" panose="02020603020101020101" pitchFamily="18" charset="-127"/>
              <a:ea typeface="나눔명조OTF ExtraBold" panose="02020603020101020101" pitchFamily="18" charset="-127"/>
            </a:endParaRPr>
          </a:p>
        </p:txBody>
      </p:sp>
      <p:sp>
        <p:nvSpPr>
          <p:cNvPr id="5" name="Text 2"/>
          <p:cNvSpPr/>
          <p:nvPr/>
        </p:nvSpPr>
        <p:spPr>
          <a:xfrm>
            <a:off x="6209824" y="857251"/>
            <a:ext cx="10221158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ko-KR" altLang="en-US" sz="1200" dirty="0">
                <a:solidFill>
                  <a:srgbClr val="DCD7E5"/>
                </a:solidFill>
                <a:latin typeface="바탕" panose="02030600000101010101" pitchFamily="18" charset="-127"/>
                <a:ea typeface="바탕" panose="02030600000101010101" pitchFamily="18" charset="-127"/>
                <a:cs typeface="Heebo" pitchFamily="34" charset="-120"/>
              </a:rPr>
              <a:t>이 코드 없으면 사실상 프로그램이</a:t>
            </a:r>
            <a:r>
              <a:rPr lang="ko-KR" altLang="en-US" sz="120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 쓰레기 </a:t>
            </a:r>
            <a:r>
              <a:rPr lang="ko-KR" altLang="en-US" sz="1200" dirty="0">
                <a:solidFill>
                  <a:srgbClr val="DCD7E5"/>
                </a:solidFill>
                <a:latin typeface="바탕" panose="02030600000101010101" pitchFamily="18" charset="-127"/>
                <a:ea typeface="바탕" panose="02030600000101010101" pitchFamily="18" charset="-127"/>
                <a:cs typeface="Heebo" pitchFamily="34" charset="-120"/>
              </a:rPr>
              <a:t>그다지 멋져 보이지 않게 되는 코드입니다</a:t>
            </a:r>
            <a:r>
              <a:rPr lang="en-US" altLang="ko-KR" sz="1200" dirty="0">
                <a:solidFill>
                  <a:srgbClr val="DCD7E5"/>
                </a:solidFill>
                <a:latin typeface="바탕" panose="02030600000101010101" pitchFamily="18" charset="-127"/>
                <a:ea typeface="바탕" panose="02030600000101010101" pitchFamily="18" charset="-127"/>
                <a:cs typeface="Heebo" pitchFamily="34" charset="-120"/>
              </a:rPr>
              <a:t>.</a:t>
            </a:r>
            <a:br>
              <a:rPr lang="en-US" altLang="ko-KR" sz="1200" dirty="0">
                <a:solidFill>
                  <a:srgbClr val="DCD7E5"/>
                </a:solidFill>
                <a:latin typeface="바탕" panose="02030600000101010101" pitchFamily="18" charset="-127"/>
                <a:ea typeface="바탕" panose="02030600000101010101" pitchFamily="18" charset="-127"/>
                <a:cs typeface="Heebo" pitchFamily="34" charset="-120"/>
              </a:rPr>
            </a:br>
            <a:r>
              <a:rPr lang="ko-KR" altLang="en-US" sz="1200" dirty="0">
                <a:solidFill>
                  <a:srgbClr val="DCD7E5"/>
                </a:solidFill>
                <a:latin typeface="바탕" panose="02030600000101010101" pitchFamily="18" charset="-127"/>
                <a:ea typeface="바탕" panose="02030600000101010101" pitchFamily="18" charset="-127"/>
                <a:cs typeface="Heebo" pitchFamily="34" charset="-120"/>
              </a:rPr>
              <a:t>코드가 너무 길어서</a:t>
            </a:r>
            <a:r>
              <a:rPr lang="en-US" altLang="ko-KR" sz="1200" dirty="0">
                <a:solidFill>
                  <a:srgbClr val="DCD7E5"/>
                </a:solidFill>
                <a:latin typeface="바탕" panose="02030600000101010101" pitchFamily="18" charset="-127"/>
                <a:ea typeface="바탕" panose="02030600000101010101" pitchFamily="18" charset="-127"/>
                <a:cs typeface="Heebo" pitchFamily="34" charset="-120"/>
              </a:rPr>
              <a:t>, </a:t>
            </a:r>
            <a:r>
              <a:rPr lang="ko-KR" altLang="en-US" sz="1200" dirty="0">
                <a:solidFill>
                  <a:srgbClr val="DCD7E5"/>
                </a:solidFill>
                <a:latin typeface="바탕" panose="02030600000101010101" pitchFamily="18" charset="-127"/>
                <a:ea typeface="바탕" panose="02030600000101010101" pitchFamily="18" charset="-127"/>
                <a:cs typeface="Heebo" pitchFamily="34" charset="-120"/>
              </a:rPr>
              <a:t>이해가 쉬운 코드 조각만 뽑아서 설명해드리겠습니다</a:t>
            </a:r>
            <a:r>
              <a:rPr lang="en-US" altLang="ko-KR" sz="1200" dirty="0">
                <a:solidFill>
                  <a:srgbClr val="DCD7E5"/>
                </a:solidFill>
                <a:latin typeface="바탕" panose="02030600000101010101" pitchFamily="18" charset="-127"/>
                <a:ea typeface="바탕" panose="02030600000101010101" pitchFamily="18" charset="-127"/>
                <a:cs typeface="Heebo" pitchFamily="34" charset="-120"/>
              </a:rPr>
              <a:t>.</a:t>
            </a:r>
          </a:p>
          <a:p>
            <a:pPr marL="0" indent="0">
              <a:lnSpc>
                <a:spcPts val="2799"/>
              </a:lnSpc>
              <a:buNone/>
            </a:pPr>
            <a:r>
              <a:rPr lang="ko-KR" altLang="en-US" sz="1200" dirty="0">
                <a:solidFill>
                  <a:srgbClr val="DCD7E5"/>
                </a:solidFill>
                <a:latin typeface="바탕" panose="02030600000101010101" pitchFamily="18" charset="-127"/>
                <a:ea typeface="바탕" panose="02030600000101010101" pitchFamily="18" charset="-127"/>
                <a:cs typeface="Heebo" pitchFamily="34" charset="-120"/>
              </a:rPr>
              <a:t>해당 코드는 </a:t>
            </a:r>
            <a:r>
              <a:rPr lang="en-US" altLang="ko-KR" sz="1200" dirty="0">
                <a:solidFill>
                  <a:srgbClr val="DCD7E5"/>
                </a:solidFill>
                <a:latin typeface="바탕" panose="02030600000101010101" pitchFamily="18" charset="-127"/>
                <a:ea typeface="바탕" panose="02030600000101010101" pitchFamily="18" charset="-127"/>
                <a:cs typeface="Heebo" pitchFamily="34" charset="-120"/>
              </a:rPr>
              <a:t>minmax </a:t>
            </a:r>
            <a:r>
              <a:rPr lang="ko-KR" altLang="en-US" sz="1200" dirty="0">
                <a:solidFill>
                  <a:srgbClr val="DCD7E5"/>
                </a:solidFill>
                <a:latin typeface="바탕" panose="02030600000101010101" pitchFamily="18" charset="-127"/>
                <a:ea typeface="바탕" panose="02030600000101010101" pitchFamily="18" charset="-127"/>
                <a:cs typeface="Heebo" pitchFamily="34" charset="-120"/>
              </a:rPr>
              <a:t>중 </a:t>
            </a:r>
            <a:r>
              <a:rPr lang="en-US" altLang="ko-KR" sz="1200" dirty="0">
                <a:solidFill>
                  <a:srgbClr val="DCD7E5"/>
                </a:solidFill>
                <a:latin typeface="바탕" panose="02030600000101010101" pitchFamily="18" charset="-127"/>
                <a:ea typeface="바탕" panose="02030600000101010101" pitchFamily="18" charset="-127"/>
                <a:cs typeface="Heebo" pitchFamily="34" charset="-120"/>
              </a:rPr>
              <a:t>max </a:t>
            </a:r>
            <a:r>
              <a:rPr lang="ko-KR" altLang="en-US" sz="1200" dirty="0">
                <a:solidFill>
                  <a:srgbClr val="DCD7E5"/>
                </a:solidFill>
                <a:latin typeface="바탕" panose="02030600000101010101" pitchFamily="18" charset="-127"/>
                <a:ea typeface="바탕" panose="02030600000101010101" pitchFamily="18" charset="-127"/>
                <a:cs typeface="Heebo" pitchFamily="34" charset="-120"/>
              </a:rPr>
              <a:t>부분인데</a:t>
            </a:r>
            <a:r>
              <a:rPr lang="en-US" altLang="ko-KR" sz="1200" dirty="0">
                <a:solidFill>
                  <a:srgbClr val="DCD7E5"/>
                </a:solidFill>
                <a:latin typeface="바탕" panose="02030600000101010101" pitchFamily="18" charset="-127"/>
                <a:ea typeface="바탕" panose="02030600000101010101" pitchFamily="18" charset="-127"/>
                <a:cs typeface="Heebo" pitchFamily="34" charset="-120"/>
              </a:rPr>
              <a:t>, </a:t>
            </a:r>
            <a:r>
              <a:rPr lang="ko-KR" altLang="en-US" sz="1200" dirty="0">
                <a:solidFill>
                  <a:srgbClr val="DCD7E5"/>
                </a:solidFill>
                <a:latin typeface="바탕" panose="02030600000101010101" pitchFamily="18" charset="-127"/>
                <a:ea typeface="바탕" panose="02030600000101010101" pitchFamily="18" charset="-127"/>
                <a:cs typeface="Heebo" pitchFamily="34" charset="-120"/>
              </a:rPr>
              <a:t>대소 비교를 통해 가장 큰 이득을 골라야 하기 때문에 처음 값을 </a:t>
            </a:r>
            <a:r>
              <a:rPr lang="en-US" altLang="ko-KR" sz="1200" dirty="0">
                <a:solidFill>
                  <a:srgbClr val="DCD7E5"/>
                </a:solidFill>
                <a:latin typeface="바탕" panose="02030600000101010101" pitchFamily="18" charset="-127"/>
                <a:ea typeface="바탕" panose="02030600000101010101" pitchFamily="18" charset="-127"/>
                <a:cs typeface="Heebo" pitchFamily="34" charset="-120"/>
              </a:rPr>
              <a:t>–infinity</a:t>
            </a:r>
            <a:r>
              <a:rPr lang="ko-KR" altLang="en-US" sz="1200" dirty="0">
                <a:solidFill>
                  <a:srgbClr val="DCD7E5"/>
                </a:solidFill>
                <a:latin typeface="바탕" panose="02030600000101010101" pitchFamily="18" charset="-127"/>
                <a:ea typeface="바탕" panose="02030600000101010101" pitchFamily="18" charset="-127"/>
                <a:cs typeface="Heebo" pitchFamily="34" charset="-120"/>
              </a:rPr>
              <a:t>로 주었습니다</a:t>
            </a:r>
            <a:r>
              <a:rPr lang="en-US" altLang="ko-KR" sz="1200" dirty="0">
                <a:solidFill>
                  <a:srgbClr val="DCD7E5"/>
                </a:solidFill>
                <a:latin typeface="바탕" panose="02030600000101010101" pitchFamily="18" charset="-127"/>
                <a:ea typeface="바탕" panose="02030600000101010101" pitchFamily="18" charset="-127"/>
                <a:cs typeface="Heebo" pitchFamily="34" charset="-120"/>
              </a:rPr>
              <a:t>.</a:t>
            </a:r>
          </a:p>
          <a:p>
            <a:pPr marL="0" indent="0">
              <a:lnSpc>
                <a:spcPts val="2799"/>
              </a:lnSpc>
              <a:buNone/>
            </a:pPr>
            <a:r>
              <a:rPr lang="ko-KR" altLang="en-US" sz="1200" dirty="0">
                <a:solidFill>
                  <a:srgbClr val="DCD7E5"/>
                </a:solidFill>
                <a:latin typeface="바탕" panose="02030600000101010101" pitchFamily="18" charset="-127"/>
                <a:ea typeface="바탕" panose="02030600000101010101" pitchFamily="18" charset="-127"/>
                <a:cs typeface="Heebo" pitchFamily="34" charset="-120"/>
              </a:rPr>
              <a:t>이후</a:t>
            </a:r>
            <a:r>
              <a:rPr lang="en-US" altLang="ko-KR" sz="1200" dirty="0">
                <a:solidFill>
                  <a:srgbClr val="DCD7E5"/>
                </a:solidFill>
                <a:latin typeface="바탕" panose="02030600000101010101" pitchFamily="18" charset="-127"/>
                <a:ea typeface="바탕" panose="02030600000101010101" pitchFamily="18" charset="-127"/>
                <a:cs typeface="Heebo" pitchFamily="34" charset="-120"/>
              </a:rPr>
              <a:t>, board</a:t>
            </a:r>
            <a:r>
              <a:rPr lang="ko-KR" altLang="en-US" sz="1200" dirty="0">
                <a:solidFill>
                  <a:srgbClr val="DCD7E5"/>
                </a:solidFill>
                <a:latin typeface="바탕" panose="02030600000101010101" pitchFamily="18" charset="-127"/>
                <a:ea typeface="바탕" panose="02030600000101010101" pitchFamily="18" charset="-127"/>
                <a:cs typeface="Heebo" pitchFamily="34" charset="-120"/>
              </a:rPr>
              <a:t>에서 둘 수 있는 수들을 탐색합니다</a:t>
            </a:r>
            <a:r>
              <a:rPr lang="en-US" altLang="ko-KR" sz="1200" dirty="0">
                <a:solidFill>
                  <a:srgbClr val="DCD7E5"/>
                </a:solidFill>
                <a:latin typeface="바탕" panose="02030600000101010101" pitchFamily="18" charset="-127"/>
                <a:ea typeface="바탕" panose="02030600000101010101" pitchFamily="18" charset="-127"/>
                <a:cs typeface="Heebo" pitchFamily="34" charset="-120"/>
              </a:rPr>
              <a:t>. </a:t>
            </a:r>
            <a:r>
              <a:rPr lang="ko-KR" altLang="en-US" sz="1200" dirty="0">
                <a:solidFill>
                  <a:srgbClr val="DCD7E5"/>
                </a:solidFill>
                <a:latin typeface="바탕" panose="02030600000101010101" pitchFamily="18" charset="-127"/>
                <a:ea typeface="바탕" panose="02030600000101010101" pitchFamily="18" charset="-127"/>
                <a:cs typeface="Heebo" pitchFamily="34" charset="-120"/>
              </a:rPr>
              <a:t>탐색하면서 찾은 최상의 값으로 </a:t>
            </a:r>
            <a:r>
              <a:rPr lang="ko-KR" altLang="en-US" sz="1200" dirty="0" err="1">
                <a:solidFill>
                  <a:srgbClr val="DCD7E5"/>
                </a:solidFill>
                <a:latin typeface="바탕" panose="02030600000101010101" pitchFamily="18" charset="-127"/>
                <a:ea typeface="바탕" panose="02030600000101010101" pitchFamily="18" charset="-127"/>
                <a:cs typeface="Heebo" pitchFamily="34" charset="-120"/>
              </a:rPr>
              <a:t>리턴해줍니다</a:t>
            </a:r>
            <a:r>
              <a:rPr lang="en-US" altLang="ko-KR" sz="1200" dirty="0">
                <a:solidFill>
                  <a:srgbClr val="DCD7E5"/>
                </a:solidFill>
                <a:latin typeface="바탕" panose="02030600000101010101" pitchFamily="18" charset="-127"/>
                <a:ea typeface="바탕" panose="02030600000101010101" pitchFamily="18" charset="-127"/>
                <a:cs typeface="Heebo" pitchFamily="34" charset="-120"/>
              </a:rPr>
              <a:t>.</a:t>
            </a:r>
          </a:p>
        </p:txBody>
      </p:sp>
      <p:sp>
        <p:nvSpPr>
          <p:cNvPr id="7" name="Shape 4"/>
          <p:cNvSpPr/>
          <p:nvPr/>
        </p:nvSpPr>
        <p:spPr>
          <a:xfrm>
            <a:off x="6095643" y="739795"/>
            <a:ext cx="44410" cy="1460540"/>
          </a:xfrm>
          <a:prstGeom prst="rect">
            <a:avLst/>
          </a:prstGeom>
          <a:solidFill>
            <a:srgbClr val="581CA0"/>
          </a:solidFill>
          <a:ln/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037993" y="1904286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ko-KR" altLang="en-US" sz="4374" dirty="0">
                <a:solidFill>
                  <a:srgbClr val="F2F0F4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  <a:cs typeface="Montserrat" pitchFamily="34" charset="-120"/>
              </a:rPr>
              <a:t>실행</a:t>
            </a:r>
            <a:endParaRPr lang="en-US" altLang="ko-KR" sz="4374" dirty="0">
              <a:solidFill>
                <a:srgbClr val="F2F0F4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  <a:cs typeface="Montserrat" pitchFamily="34" charset="-120"/>
            </a:endParaRPr>
          </a:p>
          <a:p>
            <a:pPr marL="0" indent="0">
              <a:lnSpc>
                <a:spcPts val="5468"/>
              </a:lnSpc>
              <a:buNone/>
            </a:pPr>
            <a:endParaRPr lang="en-US" sz="4374" dirty="0">
              <a:solidFill>
                <a:srgbClr val="F2F0F4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  <a:p>
            <a:pPr marL="0" indent="0">
              <a:lnSpc>
                <a:spcPts val="5468"/>
              </a:lnSpc>
              <a:buNone/>
            </a:pPr>
            <a:endParaRPr lang="en-US" sz="4374" dirty="0">
              <a:solidFill>
                <a:srgbClr val="F2F0F4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  <a:p>
            <a:pPr marL="0" indent="0">
              <a:lnSpc>
                <a:spcPts val="5468"/>
              </a:lnSpc>
              <a:buNone/>
            </a:pPr>
            <a:r>
              <a:rPr lang="ko-KR" altLang="en-US" sz="2500" dirty="0">
                <a:solidFill>
                  <a:schemeClr val="bg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프로그램을 즉석에서 실행합니다</a:t>
            </a:r>
            <a:r>
              <a:rPr lang="en-US" altLang="ko-KR" sz="2500" dirty="0">
                <a:solidFill>
                  <a:schemeClr val="bg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.</a:t>
            </a:r>
            <a:r>
              <a:rPr lang="ko-KR" altLang="en-US" sz="2500" dirty="0">
                <a:latin typeface="바탕" panose="02030600000101010101" pitchFamily="18" charset="-127"/>
                <a:ea typeface="바탕" panose="02030600000101010101" pitchFamily="18" charset="-127"/>
              </a:rPr>
              <a:t> </a:t>
            </a:r>
            <a:endParaRPr lang="en-US" sz="2500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10" name="Text 7"/>
          <p:cNvSpPr/>
          <p:nvPr/>
        </p:nvSpPr>
        <p:spPr>
          <a:xfrm>
            <a:off x="7580948" y="3258264"/>
            <a:ext cx="19050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endParaRPr lang="en-US" sz="2624" dirty="0"/>
          </a:p>
        </p:txBody>
      </p:sp>
      <p:sp>
        <p:nvSpPr>
          <p:cNvPr id="11" name="Text 8"/>
          <p:cNvSpPr/>
          <p:nvPr/>
        </p:nvSpPr>
        <p:spPr>
          <a:xfrm>
            <a:off x="8148399" y="3292912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15" name="Text 12"/>
          <p:cNvSpPr/>
          <p:nvPr/>
        </p:nvSpPr>
        <p:spPr>
          <a:xfrm>
            <a:off x="2760107" y="5045154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18" name="Text 15"/>
          <p:cNvSpPr/>
          <p:nvPr/>
        </p:nvSpPr>
        <p:spPr>
          <a:xfrm>
            <a:off x="7565708" y="5010507"/>
            <a:ext cx="22098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endParaRPr lang="en-US" sz="2624" dirty="0"/>
          </a:p>
        </p:txBody>
      </p:sp>
      <p:sp>
        <p:nvSpPr>
          <p:cNvPr id="19" name="Text 16"/>
          <p:cNvSpPr/>
          <p:nvPr/>
        </p:nvSpPr>
        <p:spPr>
          <a:xfrm>
            <a:off x="8148399" y="5045154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26" name="Text 8">
            <a:extLst>
              <a:ext uri="{FF2B5EF4-FFF2-40B4-BE49-F238E27FC236}">
                <a16:creationId xmlns:a16="http://schemas.microsoft.com/office/drawing/2014/main" id="{940709B5-922E-40AE-80BA-0AA3AD4893F2}"/>
              </a:ext>
            </a:extLst>
          </p:cNvPr>
          <p:cNvSpPr/>
          <p:nvPr/>
        </p:nvSpPr>
        <p:spPr>
          <a:xfrm>
            <a:off x="8303061" y="3258265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29" name="Text 12">
            <a:extLst>
              <a:ext uri="{FF2B5EF4-FFF2-40B4-BE49-F238E27FC236}">
                <a16:creationId xmlns:a16="http://schemas.microsoft.com/office/drawing/2014/main" id="{CC79C5DC-612C-422D-99C1-02ECCA67C57F}"/>
              </a:ext>
            </a:extLst>
          </p:cNvPr>
          <p:cNvSpPr/>
          <p:nvPr/>
        </p:nvSpPr>
        <p:spPr>
          <a:xfrm>
            <a:off x="2914769" y="5010507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31" name="Text 15">
            <a:extLst>
              <a:ext uri="{FF2B5EF4-FFF2-40B4-BE49-F238E27FC236}">
                <a16:creationId xmlns:a16="http://schemas.microsoft.com/office/drawing/2014/main" id="{4B841713-568E-4D43-BF36-443B873B833F}"/>
              </a:ext>
            </a:extLst>
          </p:cNvPr>
          <p:cNvSpPr/>
          <p:nvPr/>
        </p:nvSpPr>
        <p:spPr>
          <a:xfrm>
            <a:off x="7720370" y="4975860"/>
            <a:ext cx="22098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endParaRPr lang="en-US" sz="2624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416C378-400D-455B-BE4E-61835AAE7402}"/>
              </a:ext>
            </a:extLst>
          </p:cNvPr>
          <p:cNvSpPr txBox="1"/>
          <p:nvPr/>
        </p:nvSpPr>
        <p:spPr>
          <a:xfrm>
            <a:off x="6108700" y="38481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dirty="0">
              <a:solidFill>
                <a:schemeClr val="bg1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 w="13811">
            <a:solidFill>
              <a:srgbClr val="FFFFFF">
                <a:alpha val="16000"/>
              </a:srgbClr>
            </a:solidFill>
            <a:prstDash val="solid"/>
          </a:ln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0" y="4523"/>
            <a:ext cx="14630400" cy="8229600"/>
          </a:xfrm>
          <a:prstGeom prst="rect">
            <a:avLst/>
          </a:prstGeom>
          <a:solidFill>
            <a:srgbClr val="0D0A2C">
              <a:alpha val="80000"/>
            </a:srgbClr>
          </a:solidFill>
          <a:ln/>
        </p:spPr>
      </p:sp>
      <p:sp>
        <p:nvSpPr>
          <p:cNvPr id="6" name="Text 2"/>
          <p:cNvSpPr/>
          <p:nvPr/>
        </p:nvSpPr>
        <p:spPr>
          <a:xfrm>
            <a:off x="3778658" y="861642"/>
            <a:ext cx="539496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2F0F4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이 </a:t>
            </a:r>
            <a:r>
              <a:rPr lang="en-US" sz="4374" dirty="0" err="1">
                <a:solidFill>
                  <a:srgbClr val="F2F0F4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프로그램의</a:t>
            </a:r>
            <a:r>
              <a:rPr lang="en-US" sz="4374" dirty="0">
                <a:solidFill>
                  <a:srgbClr val="F2F0F4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 </a:t>
            </a:r>
            <a:r>
              <a:rPr lang="en-US" sz="4374" dirty="0" err="1">
                <a:solidFill>
                  <a:srgbClr val="F2F0F4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기대효과</a:t>
            </a:r>
            <a:endParaRPr lang="en-US" sz="4374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7" name="Shape 3"/>
          <p:cNvSpPr/>
          <p:nvPr/>
        </p:nvSpPr>
        <p:spPr>
          <a:xfrm>
            <a:off x="808693" y="2799410"/>
            <a:ext cx="3811963" cy="2447041"/>
          </a:xfrm>
          <a:prstGeom prst="roundRect">
            <a:avLst>
              <a:gd name="adj" fmla="val 4744"/>
            </a:avLst>
          </a:prstGeom>
          <a:solidFill>
            <a:srgbClr val="3C136D">
              <a:alpha val="80000"/>
            </a:srgbClr>
          </a:solidFill>
          <a:ln w="13811">
            <a:solidFill>
              <a:srgbClr val="481782"/>
            </a:solidFill>
            <a:prstDash val="solid"/>
          </a:ln>
        </p:spPr>
      </p:sp>
      <p:sp>
        <p:nvSpPr>
          <p:cNvPr id="8" name="Text 4"/>
          <p:cNvSpPr/>
          <p:nvPr/>
        </p:nvSpPr>
        <p:spPr>
          <a:xfrm>
            <a:off x="1044676" y="3318976"/>
            <a:ext cx="2513296" cy="40311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ko-KR" altLang="en-US" sz="2187" dirty="0">
                <a:solidFill>
                  <a:srgbClr val="DCD7E5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Montserrat" pitchFamily="34" charset="-120"/>
              </a:rPr>
              <a:t>즐거움</a:t>
            </a:r>
            <a:endParaRPr lang="en-US" sz="2187" dirty="0"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sp>
        <p:nvSpPr>
          <p:cNvPr id="9" name="Text 5"/>
          <p:cNvSpPr/>
          <p:nvPr/>
        </p:nvSpPr>
        <p:spPr>
          <a:xfrm>
            <a:off x="1044675" y="3772502"/>
            <a:ext cx="3278113" cy="123796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ko-KR" altLang="en-US" sz="1750" dirty="0">
                <a:solidFill>
                  <a:srgbClr val="DCD7E5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Heebo" pitchFamily="34" charset="-120"/>
              </a:rPr>
              <a:t>게임을 해서 즐거움을 얻을 수 있습니다</a:t>
            </a:r>
            <a:r>
              <a:rPr lang="en-US" altLang="ko-KR" sz="1750" dirty="0">
                <a:solidFill>
                  <a:srgbClr val="DCD7E5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Heebo" pitchFamily="34" charset="-120"/>
              </a:rPr>
              <a:t>.</a:t>
            </a:r>
            <a:endParaRPr lang="en-US" sz="1750" dirty="0"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sp>
        <p:nvSpPr>
          <p:cNvPr id="17" name="Shape 3">
            <a:extLst>
              <a:ext uri="{FF2B5EF4-FFF2-40B4-BE49-F238E27FC236}">
                <a16:creationId xmlns:a16="http://schemas.microsoft.com/office/drawing/2014/main" id="{0B861D03-8D88-4721-82F8-298DA71108D9}"/>
              </a:ext>
            </a:extLst>
          </p:cNvPr>
          <p:cNvSpPr/>
          <p:nvPr/>
        </p:nvSpPr>
        <p:spPr>
          <a:xfrm>
            <a:off x="4910904" y="2652278"/>
            <a:ext cx="4262714" cy="2852384"/>
          </a:xfrm>
          <a:prstGeom prst="roundRect">
            <a:avLst>
              <a:gd name="adj" fmla="val 4744"/>
            </a:avLst>
          </a:prstGeom>
          <a:solidFill>
            <a:srgbClr val="7030A0"/>
          </a:solidFill>
          <a:ln w="13811">
            <a:solidFill>
              <a:srgbClr val="481782"/>
            </a:solidFill>
            <a:prstDash val="solid"/>
          </a:ln>
        </p:spPr>
      </p:sp>
      <p:sp>
        <p:nvSpPr>
          <p:cNvPr id="18" name="Text 4">
            <a:extLst>
              <a:ext uri="{FF2B5EF4-FFF2-40B4-BE49-F238E27FC236}">
                <a16:creationId xmlns:a16="http://schemas.microsoft.com/office/drawing/2014/main" id="{C73E37D5-1B49-4C5A-8992-C9E57BA8211A}"/>
              </a:ext>
            </a:extLst>
          </p:cNvPr>
          <p:cNvSpPr/>
          <p:nvPr/>
        </p:nvSpPr>
        <p:spPr>
          <a:xfrm>
            <a:off x="6552129" y="3060455"/>
            <a:ext cx="2810484" cy="46989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ko-KR" altLang="en-US" sz="2187" dirty="0">
                <a:solidFill>
                  <a:srgbClr val="DCD7E5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Montserrat" pitchFamily="34" charset="-120"/>
              </a:rPr>
              <a:t>공부</a:t>
            </a:r>
            <a:endParaRPr lang="en-US" sz="2187" dirty="0"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sp>
        <p:nvSpPr>
          <p:cNvPr id="19" name="Text 5">
            <a:extLst>
              <a:ext uri="{FF2B5EF4-FFF2-40B4-BE49-F238E27FC236}">
                <a16:creationId xmlns:a16="http://schemas.microsoft.com/office/drawing/2014/main" id="{8635A22D-45F4-4647-A5AA-67F0EC9C5313}"/>
              </a:ext>
            </a:extLst>
          </p:cNvPr>
          <p:cNvSpPr/>
          <p:nvPr/>
        </p:nvSpPr>
        <p:spPr>
          <a:xfrm>
            <a:off x="5146886" y="3530347"/>
            <a:ext cx="3665738" cy="173833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ko-KR" altLang="en-US" sz="1400" dirty="0">
                <a:solidFill>
                  <a:srgbClr val="DCD7E5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Heebo" pitchFamily="34" charset="-120"/>
              </a:rPr>
              <a:t>해당 소스코드에는 </a:t>
            </a:r>
            <a:r>
              <a:rPr lang="en-US" altLang="ko-KR" sz="1400" dirty="0">
                <a:solidFill>
                  <a:srgbClr val="DCD7E5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Heebo" pitchFamily="34" charset="-120"/>
              </a:rPr>
              <a:t>minmax </a:t>
            </a:r>
            <a:r>
              <a:rPr lang="ko-KR" altLang="en-US" sz="1400" dirty="0">
                <a:solidFill>
                  <a:srgbClr val="DCD7E5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Heebo" pitchFamily="34" charset="-120"/>
              </a:rPr>
              <a:t>뿐만 아니라</a:t>
            </a:r>
            <a:r>
              <a:rPr lang="en-US" altLang="ko-KR" sz="1400" dirty="0">
                <a:solidFill>
                  <a:srgbClr val="DCD7E5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Heebo" pitchFamily="34" charset="-120"/>
              </a:rPr>
              <a:t>, alpha beta </a:t>
            </a:r>
            <a:r>
              <a:rPr lang="en-US" altLang="ko-KR" sz="1400" dirty="0" err="1">
                <a:solidFill>
                  <a:srgbClr val="DCD7E5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Heebo" pitchFamily="34" charset="-120"/>
              </a:rPr>
              <a:t>prunning</a:t>
            </a:r>
            <a:r>
              <a:rPr lang="ko-KR" altLang="en-US" sz="1400" dirty="0">
                <a:solidFill>
                  <a:srgbClr val="DCD7E5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Heebo" pitchFamily="34" charset="-120"/>
              </a:rPr>
              <a:t> 알고리즘도 있습니다</a:t>
            </a:r>
            <a:r>
              <a:rPr lang="en-US" altLang="ko-KR" sz="1400" dirty="0">
                <a:solidFill>
                  <a:srgbClr val="DCD7E5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Heebo" pitchFamily="34" charset="-120"/>
              </a:rPr>
              <a:t>. </a:t>
            </a:r>
            <a:r>
              <a:rPr lang="ko-KR" altLang="en-US" sz="1400" dirty="0">
                <a:solidFill>
                  <a:srgbClr val="DCD7E5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Heebo" pitchFamily="34" charset="-120"/>
              </a:rPr>
              <a:t>이 둘을 바꿔서 </a:t>
            </a:r>
            <a:r>
              <a:rPr lang="ko-KR" altLang="en-US" sz="1400" dirty="0" err="1">
                <a:solidFill>
                  <a:srgbClr val="DCD7E5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Heebo" pitchFamily="34" charset="-120"/>
              </a:rPr>
              <a:t>써봄으로</a:t>
            </a:r>
            <a:r>
              <a:rPr lang="ko-KR" altLang="en-US" sz="1400" dirty="0">
                <a:solidFill>
                  <a:srgbClr val="DCD7E5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Heebo" pitchFamily="34" charset="-120"/>
              </a:rPr>
              <a:t> </a:t>
            </a:r>
            <a:r>
              <a:rPr lang="ko-KR" altLang="en-US" sz="1400" dirty="0" err="1">
                <a:solidFill>
                  <a:srgbClr val="DCD7E5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Heebo" pitchFamily="34" charset="-120"/>
              </a:rPr>
              <a:t>알고리즘간의</a:t>
            </a:r>
            <a:r>
              <a:rPr lang="ko-KR" altLang="en-US" sz="1400" dirty="0">
                <a:solidFill>
                  <a:srgbClr val="DCD7E5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Heebo" pitchFamily="34" charset="-120"/>
              </a:rPr>
              <a:t> 효율성의 차이를 이해할 수 있습니다</a:t>
            </a:r>
            <a:r>
              <a:rPr lang="en-US" altLang="ko-KR" sz="1400" dirty="0">
                <a:solidFill>
                  <a:srgbClr val="DCD7E5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Heebo" pitchFamily="34" charset="-120"/>
              </a:rPr>
              <a:t>.</a:t>
            </a:r>
            <a:endParaRPr lang="en-US" sz="1400" dirty="0"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sp>
        <p:nvSpPr>
          <p:cNvPr id="20" name="Shape 3">
            <a:extLst>
              <a:ext uri="{FF2B5EF4-FFF2-40B4-BE49-F238E27FC236}">
                <a16:creationId xmlns:a16="http://schemas.microsoft.com/office/drawing/2014/main" id="{6C6CF354-CA0C-4295-81AC-B7943056FD8D}"/>
              </a:ext>
            </a:extLst>
          </p:cNvPr>
          <p:cNvSpPr/>
          <p:nvPr/>
        </p:nvSpPr>
        <p:spPr>
          <a:xfrm>
            <a:off x="9540536" y="2799410"/>
            <a:ext cx="3811963" cy="2447041"/>
          </a:xfrm>
          <a:prstGeom prst="roundRect">
            <a:avLst>
              <a:gd name="adj" fmla="val 4744"/>
            </a:avLst>
          </a:prstGeom>
          <a:solidFill>
            <a:srgbClr val="3C136D">
              <a:alpha val="83000"/>
            </a:srgbClr>
          </a:solidFill>
          <a:ln w="13811">
            <a:solidFill>
              <a:srgbClr val="481782"/>
            </a:solidFill>
            <a:prstDash val="solid"/>
          </a:ln>
        </p:spPr>
      </p:sp>
      <p:sp>
        <p:nvSpPr>
          <p:cNvPr id="21" name="Text 4">
            <a:extLst>
              <a:ext uri="{FF2B5EF4-FFF2-40B4-BE49-F238E27FC236}">
                <a16:creationId xmlns:a16="http://schemas.microsoft.com/office/drawing/2014/main" id="{24F9E947-8B04-4B6B-8CAA-3DCADC9CEC5A}"/>
              </a:ext>
            </a:extLst>
          </p:cNvPr>
          <p:cNvSpPr/>
          <p:nvPr/>
        </p:nvSpPr>
        <p:spPr>
          <a:xfrm>
            <a:off x="9776519" y="3318976"/>
            <a:ext cx="2513296" cy="40311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ko-KR" altLang="en-US" sz="2187" dirty="0">
                <a:solidFill>
                  <a:srgbClr val="DCD7E5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Montserrat" pitchFamily="34" charset="-120"/>
              </a:rPr>
              <a:t>두뇌발달</a:t>
            </a:r>
            <a:r>
              <a:rPr lang="en-US" altLang="ko-KR" sz="2187" dirty="0">
                <a:solidFill>
                  <a:srgbClr val="DCD7E5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Montserrat" pitchFamily="34" charset="-120"/>
              </a:rPr>
              <a:t>(?)</a:t>
            </a:r>
            <a:endParaRPr lang="en-US" sz="2187" dirty="0"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sp>
        <p:nvSpPr>
          <p:cNvPr id="22" name="Text 5">
            <a:extLst>
              <a:ext uri="{FF2B5EF4-FFF2-40B4-BE49-F238E27FC236}">
                <a16:creationId xmlns:a16="http://schemas.microsoft.com/office/drawing/2014/main" id="{7B816B32-F7E5-4EA4-9EA3-4710E4DAF98E}"/>
              </a:ext>
            </a:extLst>
          </p:cNvPr>
          <p:cNvSpPr/>
          <p:nvPr/>
        </p:nvSpPr>
        <p:spPr>
          <a:xfrm>
            <a:off x="9776518" y="3772502"/>
            <a:ext cx="3278113" cy="123796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ko-KR" altLang="en-US" sz="1750" dirty="0" err="1">
                <a:solidFill>
                  <a:srgbClr val="DCD7E5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Heebo" pitchFamily="34" charset="-120"/>
              </a:rPr>
              <a:t>체커는</a:t>
            </a:r>
            <a:r>
              <a:rPr lang="ko-KR" altLang="en-US" sz="1750" dirty="0">
                <a:solidFill>
                  <a:srgbClr val="DCD7E5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Heebo" pitchFamily="34" charset="-120"/>
              </a:rPr>
              <a:t> 본래 전략적 사고력을 개발하는 데 도움을 준다고 알려져 있음</a:t>
            </a:r>
            <a:r>
              <a:rPr lang="en-US" altLang="ko-KR" sz="1750" dirty="0">
                <a:solidFill>
                  <a:srgbClr val="DCD7E5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Heebo" pitchFamily="34" charset="-120"/>
              </a:rPr>
              <a:t>.</a:t>
            </a:r>
          </a:p>
          <a:p>
            <a:pPr marL="0" indent="0">
              <a:lnSpc>
                <a:spcPts val="2799"/>
              </a:lnSpc>
              <a:buNone/>
            </a:pPr>
            <a:endParaRPr lang="en-US" sz="1750" dirty="0">
              <a:solidFill>
                <a:srgbClr val="DCD7E5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  <a:p>
            <a:pPr marL="0" indent="0">
              <a:lnSpc>
                <a:spcPts val="2799"/>
              </a:lnSpc>
              <a:buNone/>
            </a:pPr>
            <a:endParaRPr lang="en-US" sz="1750" dirty="0">
              <a:solidFill>
                <a:srgbClr val="DCD7E5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  <a:p>
            <a:pPr marL="0" indent="0">
              <a:lnSpc>
                <a:spcPts val="2799"/>
              </a:lnSpc>
              <a:buNone/>
            </a:pPr>
            <a:endParaRPr lang="en-US" sz="1750" dirty="0">
              <a:solidFill>
                <a:srgbClr val="DCD7E5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  <a:p>
            <a:pPr marL="0" indent="0">
              <a:lnSpc>
                <a:spcPts val="2799"/>
              </a:lnSpc>
              <a:buNone/>
            </a:pPr>
            <a:endParaRPr lang="en-US" sz="1750" dirty="0">
              <a:solidFill>
                <a:srgbClr val="DCD7E5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  <a:p>
            <a:pPr>
              <a:lnSpc>
                <a:spcPts val="2799"/>
              </a:lnSpc>
            </a:pPr>
            <a:r>
              <a:rPr lang="ko-KR" altLang="en-US" sz="1750" dirty="0">
                <a:solidFill>
                  <a:srgbClr val="DCD7E5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출처</a:t>
            </a:r>
            <a:r>
              <a:rPr lang="en-US" altLang="ko-KR" sz="1750" dirty="0">
                <a:solidFill>
                  <a:srgbClr val="DCD7E5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: </a:t>
            </a:r>
            <a:r>
              <a:rPr lang="en-US" altLang="ko-KR" sz="1750" dirty="0">
                <a:solidFill>
                  <a:srgbClr val="DCD7E5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hlinkClick r:id="rId5"/>
              </a:rPr>
              <a:t>https://rb.gy/wx1s0o</a:t>
            </a:r>
            <a:r>
              <a:rPr lang="en-US" altLang="ko-KR" sz="1750" dirty="0">
                <a:solidFill>
                  <a:srgbClr val="DCD7E5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(</a:t>
            </a:r>
            <a:r>
              <a:rPr lang="ko-KR" altLang="en-US" sz="1750" dirty="0">
                <a:solidFill>
                  <a:srgbClr val="DCD7E5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링크단축</a:t>
            </a:r>
            <a:r>
              <a:rPr lang="en-US" altLang="ko-KR" sz="1750" dirty="0">
                <a:solidFill>
                  <a:srgbClr val="DCD7E5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)</a:t>
            </a:r>
          </a:p>
          <a:p>
            <a:pPr>
              <a:lnSpc>
                <a:spcPts val="2799"/>
              </a:lnSpc>
            </a:pPr>
            <a:endParaRPr lang="en-US" sz="1750" dirty="0"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 w="13811">
            <a:solidFill>
              <a:srgbClr val="FFFFFF">
                <a:alpha val="16000"/>
              </a:srgbClr>
            </a:solidFill>
            <a:prstDash val="solid"/>
          </a:ln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4282275" y="777126"/>
            <a:ext cx="539496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5468"/>
              </a:lnSpc>
              <a:buNone/>
            </a:pPr>
            <a:r>
              <a:rPr lang="ko-KR" altLang="en-US" sz="10000" dirty="0" err="1">
                <a:solidFill>
                  <a:srgbClr val="F2F0F4"/>
                </a:solidFill>
                <a:latin typeface="나눔명조OTF ExtraBold" panose="02020603020101020101" pitchFamily="18" charset="-127"/>
                <a:ea typeface="나눔명조OTF ExtraBold" panose="02020603020101020101" pitchFamily="18" charset="-127"/>
                <a:cs typeface="Montserrat" pitchFamily="34" charset="-120"/>
              </a:rPr>
              <a:t>느낀점</a:t>
            </a:r>
            <a:endParaRPr lang="en-US" sz="10000" dirty="0">
              <a:latin typeface="나눔명조OTF ExtraBold" panose="02020603020101020101" pitchFamily="18" charset="-127"/>
              <a:ea typeface="나눔명조OTF ExtraBold" panose="02020603020101020101" pitchFamily="18" charset="-127"/>
            </a:endParaRPr>
          </a:p>
        </p:txBody>
      </p:sp>
      <p:sp>
        <p:nvSpPr>
          <p:cNvPr id="18" name="Text 4">
            <a:extLst>
              <a:ext uri="{FF2B5EF4-FFF2-40B4-BE49-F238E27FC236}">
                <a16:creationId xmlns:a16="http://schemas.microsoft.com/office/drawing/2014/main" id="{C73E37D5-1B49-4C5A-8992-C9E57BA8211A}"/>
              </a:ext>
            </a:extLst>
          </p:cNvPr>
          <p:cNvSpPr/>
          <p:nvPr/>
        </p:nvSpPr>
        <p:spPr>
          <a:xfrm>
            <a:off x="2523564" y="3879854"/>
            <a:ext cx="2810484" cy="46989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ko-KR" altLang="en-US" sz="7000" dirty="0">
                <a:solidFill>
                  <a:srgbClr val="DCD7E5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Montserrat" pitchFamily="34" charset="-120"/>
              </a:rPr>
              <a:t>게</a:t>
            </a:r>
            <a:r>
              <a:rPr lang="ko-KR" altLang="en-US" sz="2500" dirty="0">
                <a:solidFill>
                  <a:srgbClr val="DCD7E5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Montserrat" pitchFamily="34" charset="-120"/>
              </a:rPr>
              <a:t>임을 만들면서</a:t>
            </a:r>
            <a:r>
              <a:rPr lang="en-US" altLang="ko-KR" sz="2500" dirty="0">
                <a:solidFill>
                  <a:srgbClr val="DCD7E5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Montserrat" pitchFamily="34" charset="-120"/>
              </a:rPr>
              <a:t>, minmax </a:t>
            </a:r>
            <a:r>
              <a:rPr lang="ko-KR" altLang="en-US" sz="2500" dirty="0">
                <a:solidFill>
                  <a:srgbClr val="DCD7E5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Montserrat" pitchFamily="34" charset="-120"/>
              </a:rPr>
              <a:t>알고리즘을 구현한 적이 거의 없었기에</a:t>
            </a:r>
            <a:r>
              <a:rPr lang="en-US" altLang="ko-KR" sz="2500" dirty="0">
                <a:solidFill>
                  <a:srgbClr val="DCD7E5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Montserrat" pitchFamily="34" charset="-120"/>
              </a:rPr>
              <a:t>,</a:t>
            </a:r>
          </a:p>
          <a:p>
            <a:pPr marL="0" indent="0">
              <a:lnSpc>
                <a:spcPts val="2734"/>
              </a:lnSpc>
              <a:buNone/>
            </a:pPr>
            <a:r>
              <a:rPr lang="ko-KR" altLang="en-US" sz="2500" dirty="0">
                <a:solidFill>
                  <a:srgbClr val="DCD7E5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Montserrat" pitchFamily="34" charset="-120"/>
              </a:rPr>
              <a:t>인터넷을 검색하면서 겨우겨우 구현했습니다</a:t>
            </a:r>
            <a:r>
              <a:rPr lang="en-US" altLang="ko-KR" sz="2500" dirty="0">
                <a:solidFill>
                  <a:srgbClr val="DCD7E5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Montserrat" pitchFamily="34" charset="-120"/>
              </a:rPr>
              <a:t>.</a:t>
            </a:r>
          </a:p>
          <a:p>
            <a:pPr marL="0" indent="0">
              <a:lnSpc>
                <a:spcPts val="2734"/>
              </a:lnSpc>
              <a:buNone/>
            </a:pPr>
            <a:endParaRPr lang="en-US" altLang="ko-KR" sz="2500" dirty="0">
              <a:solidFill>
                <a:srgbClr val="DCD7E5"/>
              </a:solidFill>
              <a:latin typeface="나눔고딕 Light" panose="020D0904000000000000" pitchFamily="50" charset="-127"/>
              <a:ea typeface="나눔고딕 Light" panose="020D0904000000000000" pitchFamily="50" charset="-127"/>
              <a:cs typeface="Montserrat" pitchFamily="34" charset="-120"/>
            </a:endParaRPr>
          </a:p>
          <a:p>
            <a:pPr marL="0" indent="0">
              <a:lnSpc>
                <a:spcPts val="2734"/>
              </a:lnSpc>
              <a:buNone/>
            </a:pPr>
            <a:r>
              <a:rPr lang="ko-KR" altLang="en-US" sz="2500" dirty="0">
                <a:solidFill>
                  <a:srgbClr val="DCD7E5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Montserrat" pitchFamily="34" charset="-120"/>
              </a:rPr>
              <a:t>게임에 </a:t>
            </a:r>
            <a:r>
              <a:rPr lang="en-US" altLang="ko-KR" sz="2500" dirty="0">
                <a:solidFill>
                  <a:srgbClr val="DCD7E5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Montserrat" pitchFamily="34" charset="-120"/>
              </a:rPr>
              <a:t>Ai</a:t>
            </a:r>
            <a:r>
              <a:rPr lang="ko-KR" altLang="en-US" sz="2500" dirty="0" err="1">
                <a:solidFill>
                  <a:srgbClr val="DCD7E5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Montserrat" pitchFamily="34" charset="-120"/>
              </a:rPr>
              <a:t>를</a:t>
            </a:r>
            <a:r>
              <a:rPr lang="ko-KR" altLang="en-US" sz="2500" dirty="0">
                <a:solidFill>
                  <a:srgbClr val="DCD7E5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Montserrat" pitchFamily="34" charset="-120"/>
              </a:rPr>
              <a:t> 구현하면서 그것에 대한 이해가 높아졌음을 느꼈습니다</a:t>
            </a:r>
            <a:r>
              <a:rPr lang="en-US" altLang="ko-KR" sz="2500" dirty="0">
                <a:solidFill>
                  <a:srgbClr val="DCD7E5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Montserrat" pitchFamily="34" charset="-120"/>
              </a:rPr>
              <a:t>.</a:t>
            </a:r>
          </a:p>
          <a:p>
            <a:pPr marL="0" indent="0">
              <a:lnSpc>
                <a:spcPts val="2734"/>
              </a:lnSpc>
              <a:buNone/>
            </a:pPr>
            <a:endParaRPr lang="en-US" altLang="ko-KR" sz="2500" dirty="0">
              <a:solidFill>
                <a:srgbClr val="DCD7E5"/>
              </a:solidFill>
              <a:latin typeface="나눔고딕 Light" panose="020D0904000000000000" pitchFamily="50" charset="-127"/>
              <a:ea typeface="나눔고딕 Light" panose="020D0904000000000000" pitchFamily="50" charset="-127"/>
              <a:cs typeface="Montserrat" pitchFamily="34" charset="-120"/>
            </a:endParaRPr>
          </a:p>
          <a:p>
            <a:pPr marL="0" indent="0">
              <a:lnSpc>
                <a:spcPts val="2734"/>
              </a:lnSpc>
              <a:buNone/>
            </a:pPr>
            <a:endParaRPr lang="en-US" altLang="ko-KR" sz="2500" dirty="0">
              <a:solidFill>
                <a:srgbClr val="DCD7E5"/>
              </a:solidFill>
              <a:latin typeface="나눔고딕 Light" panose="020D0904000000000000" pitchFamily="50" charset="-127"/>
              <a:ea typeface="나눔고딕 Light" panose="020D0904000000000000" pitchFamily="50" charset="-127"/>
              <a:cs typeface="Montserrat" pitchFamily="34" charset="-120"/>
            </a:endParaRPr>
          </a:p>
          <a:p>
            <a:pPr marL="0" indent="0">
              <a:lnSpc>
                <a:spcPts val="2734"/>
              </a:lnSpc>
              <a:buNone/>
            </a:pPr>
            <a:endParaRPr lang="en-US" altLang="ko-KR" sz="2500" dirty="0">
              <a:solidFill>
                <a:srgbClr val="DCD7E5"/>
              </a:solidFill>
              <a:latin typeface="나눔고딕 Light" panose="020D0904000000000000" pitchFamily="50" charset="-127"/>
              <a:ea typeface="나눔고딕 Light" panose="020D0904000000000000" pitchFamily="50" charset="-127"/>
              <a:cs typeface="Montserrat" pitchFamily="34" charset="-120"/>
            </a:endParaRPr>
          </a:p>
          <a:p>
            <a:pPr marL="0" indent="0">
              <a:lnSpc>
                <a:spcPts val="2734"/>
              </a:lnSpc>
              <a:buNone/>
            </a:pPr>
            <a:r>
              <a:rPr lang="ko-KR" altLang="en-US" sz="2500" dirty="0">
                <a:solidFill>
                  <a:srgbClr val="DCD7E5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Montserrat" pitchFamily="34" charset="-120"/>
              </a:rPr>
              <a:t> </a:t>
            </a:r>
            <a:endParaRPr lang="en-US" altLang="ko-KR" sz="2500" dirty="0">
              <a:solidFill>
                <a:srgbClr val="DCD7E5"/>
              </a:solidFill>
              <a:latin typeface="나눔고딕 Light" panose="020D0904000000000000" pitchFamily="50" charset="-127"/>
              <a:ea typeface="나눔고딕 Light" panose="020D0904000000000000" pitchFamily="50" charset="-127"/>
              <a:cs typeface="Montserrat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3996398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178</TotalTime>
  <Words>304</Words>
  <Application>Microsoft Office PowerPoint</Application>
  <PresentationFormat>사용자 지정</PresentationFormat>
  <Paragraphs>63</Paragraphs>
  <Slides>9</Slides>
  <Notes>9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20" baseType="lpstr">
      <vt:lpstr>Heebo</vt:lpstr>
      <vt:lpstr>Montserrat</vt:lpstr>
      <vt:lpstr>나눔고딕 ExtraBold</vt:lpstr>
      <vt:lpstr>나눔고딕 Light</vt:lpstr>
      <vt:lpstr>나눔명조 ExtraBold</vt:lpstr>
      <vt:lpstr>나눔명조OTF ExtraBold</vt:lpstr>
      <vt:lpstr>맑은 고딕</vt:lpstr>
      <vt:lpstr>바탕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user</cp:lastModifiedBy>
  <cp:revision>19</cp:revision>
  <dcterms:created xsi:type="dcterms:W3CDTF">2023-11-11T01:27:44Z</dcterms:created>
  <dcterms:modified xsi:type="dcterms:W3CDTF">2023-11-11T06:21:06Z</dcterms:modified>
</cp:coreProperties>
</file>